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269" r:id="rId38"/>
    <p:sldId id="331" r:id="rId39"/>
    <p:sldId id="332" r:id="rId40"/>
    <p:sldId id="320" r:id="rId41"/>
    <p:sldId id="270" r:id="rId42"/>
    <p:sldId id="340" r:id="rId43"/>
    <p:sldId id="341" r:id="rId44"/>
    <p:sldId id="342" r:id="rId45"/>
    <p:sldId id="343" r:id="rId46"/>
    <p:sldId id="344" r:id="rId47"/>
    <p:sldId id="273" r:id="rId48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0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621" y="3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833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41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890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47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我们自己添加的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语言版的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实现，用于可行性验证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include 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所有头文件，结合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bindgen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进行链接。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所有权问题在链表中尤为突出。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链表中的链表项可能会在多个地方被使用，它们在使用完后会被释放，而这会导致链表项的生命周期提前结束。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使用数据结构</a:t>
            </a:r>
            <a:r>
              <a:rPr lang="en-US" altLang="zh-CN" dirty="0"/>
              <a:t>Arc</a:t>
            </a:r>
            <a:r>
              <a:rPr lang="zh-CN" altLang="en-US" dirty="0"/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只要存在这样的引用，程序就不会自动释放这个变量，从而确保了变量的有效性。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950794" y="2370986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然而，使用</a:t>
            </a:r>
            <a:r>
              <a:rPr lang="en-US" altLang="zh-CN" dirty="0"/>
              <a:t>Arc</a:t>
            </a:r>
            <a:r>
              <a:rPr lang="zh-CN" altLang="en-US" dirty="0"/>
              <a:t>包裹数据又会产生新的问题</a:t>
            </a:r>
            <a:r>
              <a:rPr lang="en-US" altLang="zh-CN" dirty="0"/>
              <a:t>——</a:t>
            </a:r>
            <a:r>
              <a:rPr lang="zh-CN" altLang="en-US" dirty="0"/>
              <a:t>循环引用。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引用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引用</a:t>
            </a:r>
            <a:r>
              <a:rPr lang="en-US" altLang="zh-CN" dirty="0"/>
              <a:t>A</a:t>
            </a:r>
            <a:r>
              <a:rPr lang="zh-CN" altLang="en-US" dirty="0"/>
              <a:t>，那么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就永远无法被释放！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引入弱引用</a:t>
            </a:r>
            <a:r>
              <a:rPr lang="en-US" altLang="zh-CN" dirty="0"/>
              <a:t>Weak</a:t>
            </a:r>
            <a:r>
              <a:rPr lang="zh-CN" altLang="en-US" dirty="0"/>
              <a:t>，它不会增加引用数。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同时，利用</a:t>
            </a:r>
            <a:r>
              <a:rPr lang="en-US" altLang="zh-CN" dirty="0"/>
              <a:t>Rust</a:t>
            </a:r>
            <a:r>
              <a:rPr lang="zh-CN" altLang="en-US" dirty="0"/>
              <a:t>的</a:t>
            </a:r>
            <a:r>
              <a:rPr lang="en-US" altLang="zh-CN" dirty="0"/>
              <a:t>upgrade</a:t>
            </a:r>
            <a:r>
              <a:rPr lang="zh-CN" altLang="en-US" dirty="0"/>
              <a:t>和</a:t>
            </a:r>
            <a:r>
              <a:rPr lang="en-US" altLang="zh-CN" dirty="0"/>
              <a:t>downgrade</a:t>
            </a:r>
            <a:r>
              <a:rPr lang="zh-CN" altLang="en-US" dirty="0"/>
              <a:t>函数可以实现强引用</a:t>
            </a:r>
            <a:r>
              <a:rPr lang="en-US" altLang="zh-CN" dirty="0"/>
              <a:t>Arc</a:t>
            </a:r>
            <a:r>
              <a:rPr lang="zh-CN" altLang="en-US" dirty="0"/>
              <a:t>和弱引用</a:t>
            </a:r>
            <a:r>
              <a:rPr lang="en-US" altLang="zh-CN" dirty="0"/>
              <a:t>Weak</a:t>
            </a:r>
            <a:r>
              <a:rPr lang="zh-CN" altLang="en-US" dirty="0"/>
              <a:t>之间的转换，合理增减变量的引用数。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675564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802" y="1911023"/>
            <a:ext cx="7375985" cy="41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675564" y="1295400"/>
            <a:ext cx="853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解决方案：将重复定义的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5564" y="1902055"/>
            <a:ext cx="8698981" cy="3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95400"/>
            <a:ext cx="81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问题：在使用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1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解决方案：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方案一：专门写一个函数来扫描所有头文件，将具有函数功能的宏以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方案二：手动将所有具有函数功能的宏修改为具有相同名称和功能的函数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6096000" y="2774401"/>
            <a:ext cx="5374864" cy="25234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286027" y="1801505"/>
            <a:ext cx="480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由于这样的宏并不是很多，所以我们选择了方案二，下面就是一个修改宏的例子：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10768083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</a:t>
            </a:r>
            <a:r>
              <a:rPr lang="zh-CN" altLang="en-US" dirty="0"/>
              <a:t>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</a:t>
            </a:r>
            <a:r>
              <a:rPr lang="zh-CN" dirty="0"/>
              <a:t>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r>
              <a:rPr lang="zh-CN" altLang="en-US" sz="1600" dirty="0"/>
              <a:t>核心库，提供</a:t>
            </a:r>
            <a:r>
              <a:rPr lang="en-US" altLang="zh-CN" sz="1600" dirty="0"/>
              <a:t>Rust</a:t>
            </a:r>
            <a:r>
              <a:rPr lang="zh-CN" altLang="en-US" sz="1600" dirty="0"/>
              <a:t>语言的基础设施，如基础数据类型、操作符、宏等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r>
              <a:rPr lang="zh-CN" altLang="en-US" sz="1600" dirty="0"/>
              <a:t>提供动态内存分配的支持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zh-CN" dirty="0" err="1"/>
              <a:t>no_std_async</a:t>
            </a:r>
            <a:r>
              <a:rPr lang="zh-CN" altLang="en-US" dirty="0"/>
              <a:t>：</a:t>
            </a:r>
            <a:r>
              <a:rPr lang="zh-CN" altLang="en-US" sz="1600" dirty="0"/>
              <a:t>专为</a:t>
            </a:r>
            <a:r>
              <a:rPr lang="en-US" altLang="zh-CN" sz="1600" dirty="0"/>
              <a:t>no-std</a:t>
            </a:r>
            <a:r>
              <a:rPr lang="zh-CN" altLang="en-US" sz="1600" dirty="0"/>
              <a:t>环境设计的异步库，旨在提供不依赖标准库的情况下使用异步编程的能力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在代码的具体实现中，我们做了以下替换：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/>
              <a:t>等</a:t>
            </a:r>
            <a:r>
              <a:rPr lang="en-US" altLang="zh-CN" dirty="0"/>
              <a:t>no-std</a:t>
            </a:r>
            <a:r>
              <a:rPr lang="zh-CN" altLang="en-US" dirty="0"/>
              <a:t>环境的库中的内容。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链表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C25EA20-0879-9307-677D-1BD01B27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 dirty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 dirty="0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4331" y="162596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76D732-34BE-77FA-F2DB-09041290D4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3551DF-DDEA-1971-7BBE-1236FA954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07BE46F-DDEB-6299-EA26-B3AD53276C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alibri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zh-Hans" sz="2800" b="1" dirty="0" err="1">
                <a:latin typeface="Segoe UI Light"/>
                <a:cs typeface="Segoe UI Light"/>
              </a:rPr>
              <a:t>TLB_update</a:t>
            </a:r>
            <a:endParaRPr lang="en-US" altLang="zh-Hans" sz="2800" b="1" dirty="0">
              <a:latin typeface="Segoe UI Light"/>
              <a:cs typeface="Segoe UI Light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将页号和帧号映射添加到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无空闲条目时</a:t>
            </a:r>
            <a:r>
              <a:rPr lang="zh-CN" altLang="en-US" sz="280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使用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LRU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被替换条目脏位为</a:t>
            </a:r>
            <a:r>
              <a:rPr lang="en-US" altLang="zh-Hans" sz="2800" b="0" i="0" u="none" strike="noStrike" cap="none" spc="0" dirty="0">
                <a:latin typeface="Segoe UI Light"/>
                <a:cs typeface="Segoe UI Light"/>
              </a:rPr>
              <a:t>1</a:t>
            </a:r>
            <a:r>
              <a:rPr lang="zh-CN" altLang="en-US" sz="2800" b="0" i="0" u="none" strike="noStrike" cap="none" spc="0" dirty="0">
                <a:latin typeface="Segoe UI Light"/>
                <a:cs typeface="Segoe UI Light"/>
              </a:rPr>
              <a:t>，</a:t>
            </a:r>
            <a:r>
              <a:rPr lang="zh-Hans" altLang="en-US" sz="2800" b="0" i="0" u="none" strike="noStrike" cap="none" spc="0" dirty="0">
                <a:latin typeface="Segoe UI Light"/>
                <a:cs typeface="Segoe UI Light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我们实现的</a:t>
            </a:r>
            <a:r>
              <a:rPr lang="en-US" altLang="zh-CN" sz="2800" dirty="0">
                <a:latin typeface="Segoe UI Light"/>
                <a:cs typeface="Segoe UI Light"/>
              </a:rPr>
              <a:t>MMU</a:t>
            </a:r>
            <a:r>
              <a:rPr lang="zh-CN" altLang="en-US" sz="2800" dirty="0">
                <a:latin typeface="Segoe UI Light"/>
                <a:cs typeface="Segoe UI Light"/>
              </a:rPr>
              <a:t>取得了非常好的效果。</a:t>
            </a:r>
            <a:endParaRPr lang="en-US" altLang="zh-CN" sz="2800" dirty="0">
              <a:latin typeface="Segoe UI Light"/>
              <a:cs typeface="Segoe UI Light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Segoe UI Light"/>
                <a:cs typeface="Segoe UI Light"/>
              </a:rPr>
              <a:t>在快速排序等程序的测试下，命中率均在</a:t>
            </a:r>
            <a:r>
              <a:rPr lang="en-US" altLang="zh-CN" sz="2800" dirty="0">
                <a:latin typeface="Segoe UI Light"/>
                <a:cs typeface="Segoe UI Light"/>
              </a:rPr>
              <a:t>99.9%</a:t>
            </a:r>
            <a:r>
              <a:rPr lang="zh-CN" altLang="en-US" sz="2800" dirty="0">
                <a:latin typeface="Segoe UI Light"/>
                <a:cs typeface="Segoe UI Light"/>
              </a:rPr>
              <a:t>以上！</a:t>
            </a:r>
            <a:endParaRPr lang="en-US" altLang="zh-CN" sz="2800" dirty="0">
              <a:latin typeface="Segoe UI Light"/>
              <a:cs typeface="Segoe UI Light"/>
            </a:endParaRP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2F5E2C0-94C3-261D-B965-C30B1C39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7"/>
          <a:stretch/>
        </p:blipFill>
        <p:spPr>
          <a:xfrm>
            <a:off x="6912018" y="708355"/>
            <a:ext cx="4696694" cy="5441290"/>
          </a:xfrm>
          <a:prstGeom prst="rect">
            <a:avLst/>
          </a:prstGeom>
          <a:noFill/>
        </p:spPr>
      </p:pic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为了验证我们程序的有效性，我们还编写了其他的程序：</a:t>
                </a:r>
                <a:endParaRPr lang="en-US" altLang="zh-CN" sz="2352" dirty="0">
                  <a:solidFill>
                    <a:schemeClr val="tx1"/>
                  </a:solidFill>
                  <a:latin typeface="Segoe UI Light"/>
                  <a:ea typeface="+mn-ea"/>
                  <a:cs typeface="Segoe UI Light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循环输出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352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352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副歌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歌词的程序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TaskA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B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、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C</a:t>
                </a: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  <m:r>
                      <a:rPr lang="zh-CN" altLang="en-US" sz="2352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的</m:t>
                    </m:r>
                  </m:oMath>
                </a14:m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前</a:t>
                </a:r>
                <a:r>
                  <a:rPr lang="en-US" altLang="zh-CN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10,000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Segoe UI Light"/>
                    <a:ea typeface="+mn-ea"/>
                    <a:cs typeface="Segoe UI Light"/>
                  </a:rPr>
                  <a:t>位的程</a:t>
                </a:r>
                <a:r>
                  <a:rPr lang="zh-CN" altLang="en-US" sz="2352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序</a:t>
                </a:r>
                <a:r>
                  <a:rPr lang="en-US" altLang="zh-CN" sz="2352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Segoe UI Light"/>
                  </a:rPr>
                  <a:t>TaskD</a:t>
                </a:r>
                <a:endParaRPr lang="en-US" altLang="zh-CN" sz="2800" dirty="0">
                  <a:latin typeface="Consolas" panose="020B0609020204030204" pitchFamily="49" charset="0"/>
                  <a:cs typeface="Segoe UI Ligh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1713" t="-2288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429000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Consolas" panose="020B0609020204030204" pitchFamily="49" charset="0"/>
                <a:cs typeface="Segoe UI Light"/>
              </a:rPr>
              <a:t>命中率依然“遥遥领先”！</a:t>
            </a:r>
            <a:endParaRPr lang="en-US" altLang="zh-CN" sz="2800" dirty="0">
              <a:latin typeface="Consolas" panose="020B0609020204030204" pitchFamily="49" charset="0"/>
              <a:cs typeface="Segoe UI Light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980B9-37F5-4B8C-884E-8E19F6936D19}"/>
              </a:ext>
            </a:extLst>
          </p:cNvPr>
          <p:cNvSpPr txBox="1"/>
          <p:nvPr/>
        </p:nvSpPr>
        <p:spPr bwMode="auto">
          <a:xfrm>
            <a:off x="714963" y="1599849"/>
            <a:ext cx="5664817" cy="3010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还有一点问题</a:t>
            </a:r>
            <a:r>
              <a:rPr lang="en-US" altLang="zh-CN" sz="2400" dirty="0">
                <a:latin typeface="等线 Light"/>
                <a:ea typeface="等线 Light"/>
              </a:rPr>
              <a:t>……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C </a:t>
            </a:r>
            <a:r>
              <a:rPr lang="zh-CN" altLang="en-US" sz="2400" dirty="0">
                <a:latin typeface="等线 Light"/>
                <a:ea typeface="等线 Light"/>
              </a:rPr>
              <a:t>代码中部分函数以宏的形式定义，</a:t>
            </a:r>
            <a:r>
              <a:rPr lang="en-US" altLang="zh-CN" sz="2400" dirty="0" err="1">
                <a:latin typeface="等线 Light"/>
                <a:ea typeface="等线 Light"/>
              </a:rPr>
              <a:t>bindgen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无法识别这些函数，如右图。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Rust </a:t>
            </a:r>
            <a:r>
              <a:rPr lang="zh-CN" altLang="en-US" sz="2400" dirty="0">
                <a:latin typeface="等线 Light"/>
                <a:ea typeface="等线 Light"/>
              </a:rPr>
              <a:t>程序中要调用此类函数则会报错。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解决方案：将需要被调用的宏改写为函数。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48F04-707E-4CED-A4B6-E43C32ED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5" y="1599849"/>
            <a:ext cx="5560490" cy="225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9E35-F37C-4AF0-9E5D-F1791487F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72" y="4722449"/>
            <a:ext cx="6051176" cy="2363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62530E5-ED3E-49A9-9065-CA58E0DC7DCF}"/>
              </a:ext>
            </a:extLst>
          </p:cNvPr>
          <p:cNvSpPr/>
          <p:nvPr/>
        </p:nvSpPr>
        <p:spPr>
          <a:xfrm>
            <a:off x="6286089" y="5089550"/>
            <a:ext cx="286871" cy="6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E9CF7-9E83-46D3-845C-57234240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8" y="5870345"/>
            <a:ext cx="5421434" cy="8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3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33142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ABB2BF"/>
              </a:solidFill>
              <a:effectLst/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48055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首先在使用调试模式运行 </a:t>
            </a:r>
            <a:r>
              <a:rPr lang="en-US" altLang="zh-CN" sz="2400" dirty="0">
                <a:latin typeface="等线 Light"/>
                <a:ea typeface="等线 Light"/>
              </a:rPr>
              <a:t>QEMU</a:t>
            </a:r>
            <a:r>
              <a:rPr lang="zh-CN" altLang="en-US" sz="2400" dirty="0">
                <a:latin typeface="等线 Light"/>
                <a:ea typeface="等线 Light"/>
              </a:rPr>
              <a:t>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ig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ig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ig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ig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effectLst/>
              <a:highlight>
                <a:srgbClr val="FFFF00"/>
              </a:highlight>
              <a:latin typeface="Consolig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此时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会打开端口 </a:t>
            </a:r>
            <a:r>
              <a:rPr lang="en-US" altLang="zh-CN" sz="2400" dirty="0">
                <a:latin typeface="等线 Light"/>
                <a:ea typeface="等线 Light"/>
              </a:rPr>
              <a:t>1234 </a:t>
            </a:r>
            <a:r>
              <a:rPr lang="zh-CN" altLang="en-US" sz="2400" dirty="0">
                <a:latin typeface="等线 Light"/>
                <a:ea typeface="等线 Light"/>
              </a:rPr>
              <a:t>供调试工具访问。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等线 Light"/>
                <a:ea typeface="等线 Light"/>
              </a:rPr>
              <a:t>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等线 Light"/>
                <a:ea typeface="等线 Light"/>
              </a:rPr>
              <a:t>即可启动调试。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dirty="0"/>
              <a:t>王劲博：组员，</a:t>
            </a:r>
            <a:r>
              <a:rPr lang="zh-CN" altLang="zh-CN" dirty="0"/>
              <a:t>参与</a:t>
            </a:r>
            <a:r>
              <a:rPr lang="zh-CN" altLang="en-US" dirty="0"/>
              <a:t>上板，参与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Rust</a:t>
            </a:r>
            <a:r>
              <a:rPr lang="zh-CN" altLang="en-US" dirty="0"/>
              <a:t>版本的</a:t>
            </a:r>
            <a:r>
              <a:rPr lang="en-US" altLang="zh-CN" dirty="0" err="1"/>
              <a:t>FreeRTOS</a:t>
            </a:r>
            <a:r>
              <a:rPr lang="zh-CN" altLang="en-US" dirty="0"/>
              <a:t>系统顺利在</a:t>
            </a:r>
            <a:r>
              <a:rPr lang="en-US" altLang="zh-CN" dirty="0"/>
              <a:t>QEMU</a:t>
            </a:r>
            <a:r>
              <a:rPr lang="zh-CN" altLang="en-US" dirty="0"/>
              <a:t>上运行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整个系统完整编译，而非对某一特性的专门测试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MMU</a:t>
            </a:r>
            <a:r>
              <a:rPr lang="zh-CN" altLang="en-US" dirty="0"/>
              <a:t>功能顺利实现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命中率高达</a:t>
            </a:r>
            <a:r>
              <a:rPr lang="en-US" altLang="zh-CN" dirty="0"/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957810"/>
              </p:ext>
            </p:extLst>
          </p:nvPr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mustrust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 (OSH2024)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 b="0" u="none" dirty="0" err="1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387600" y="2147284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615423" y="2740935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2764</Words>
  <Application>Microsoft Office PowerPoint</Application>
  <DocSecurity>0</DocSecurity>
  <PresentationFormat>宽屏</PresentationFormat>
  <Paragraphs>315</Paragraphs>
  <Slides>47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-apple-system</vt:lpstr>
      <vt:lpstr>Consolig</vt:lpstr>
      <vt:lpstr>等线</vt:lpstr>
      <vt:lpstr>等线 Light</vt:lpstr>
      <vt:lpstr>微软雅黑</vt:lpstr>
      <vt:lpstr>Arial</vt:lpstr>
      <vt:lpstr>Calibri</vt:lpstr>
      <vt:lpstr>Cambria Math</vt:lpstr>
      <vt:lpstr>Consolas</vt:lpstr>
      <vt:lpstr>Segoe UI</vt:lpstr>
      <vt:lpstr>Segoe UI Light</vt:lpstr>
      <vt:lpstr>Times New Roman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MMU部分：模拟结果</vt:lpstr>
      <vt:lpstr>MMU部分：模拟结果</vt:lpstr>
      <vt:lpstr>PowerPoint 演示文稿</vt:lpstr>
      <vt:lpstr>交叉编译与上板(bindgen方案)</vt:lpstr>
      <vt:lpstr>交叉编译与上板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308</cp:revision>
  <dcterms:created xsi:type="dcterms:W3CDTF">2019-08-16T12:08:31Z</dcterms:created>
  <dcterms:modified xsi:type="dcterms:W3CDTF">2024-07-05T16:20:00Z</dcterms:modified>
  <cp:category/>
  <dc:identifier/>
  <cp:contentStatus/>
  <dc:language/>
  <cp:version/>
</cp:coreProperties>
</file>